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</p:sldIdLst>
  <p:sldSz cx="5765800" cy="3244850"/>
  <p:notesSz cx="5765800" cy="324485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25" d="100"/>
          <a:sy n="225" d="100"/>
        </p:scale>
        <p:origin x="732" y="168"/>
      </p:cViewPr>
      <p:guideLst>
        <p:guide orient="horz" pos="2880"/>
        <p:guide pos="2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l">
              <a:defRPr/>
            </a:pPr>
            <a:r>
              <a:rPr lang="ru-RU" sz="800">
                <a:solidFill>
                  <a:srgbClr val="002060"/>
                </a:solidFill>
                <a:latin typeface="Arial"/>
                <a:cs typeface="Times New Roman"/>
              </a:rPr>
              <a:t>Учреждения находящиеся на обслуживании в отделе № 15      </a:t>
            </a:r>
            <a:r>
              <a:rPr lang="ru-RU" sz="1000">
                <a:solidFill>
                  <a:srgbClr val="002060"/>
                </a:solidFill>
                <a:latin typeface="Arial"/>
                <a:cs typeface="Times New Roman"/>
              </a:rPr>
              <a:t>Всего 53</a:t>
            </a:r>
            <a:r>
              <a:rPr lang="ru-RU" sz="800">
                <a:solidFill>
                  <a:srgbClr val="002060"/>
                </a:solidFill>
                <a:latin typeface="Arial"/>
                <a:cs typeface="Times New Roman"/>
              </a:rPr>
              <a:t>  </a:t>
            </a:r>
          </a:p>
        </c:rich>
      </c:tx>
      <c:layout>
        <c:manualLayout>
          <c:xMode val="edge"/>
          <c:yMode val="edge"/>
          <c:x val="5.2150000000000002E-2"/>
          <c:y val="1.859999999999999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621"/>
          <c:y val="0.20863999999999999"/>
          <c:w val="0.64427000000000001"/>
          <c:h val="0.50697000000000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invertIfNegative val="0"/>
          <c:dPt>
            <c:idx val="0"/>
            <c:invertIfNegative val="0"/>
            <c:bubble3D val="0"/>
            <c:explosion val="6"/>
          </c:dPt>
          <c:dPt>
            <c:idx val="1"/>
            <c:invertIfNegative val="0"/>
            <c:bubble3D val="0"/>
            <c:explosion val="8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  <c:spPr>
              <a:prstGeom prst="rect">
                <a:avLst/>
              </a:prstGeom>
              <a:noFill/>
            </c:spPr>
          </c:dPt>
          <c:dLbls>
            <c:dLbl>
              <c:idx val="0"/>
              <c:layout>
                <c:manualLayout>
                  <c:x val="-5.3499999999999997E-3"/>
                  <c:y val="-6.6899999999999998E-3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ru-RU" sz="900">
                        <a:solidFill>
                          <a:srgbClr val="FF0000"/>
                        </a:solidFill>
                      </a:rPr>
                      <a:t>4</a:t>
                    </a:r>
                    <a:endParaRPr sz="90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3900000000000002E-3"/>
                  <c:y val="-1.226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ru-RU" sz="900">
                        <a:solidFill>
                          <a:srgbClr val="FF0000"/>
                        </a:solidFill>
                      </a:rPr>
                      <a:t>5</a:t>
                    </a:r>
                    <a:endParaRPr sz="90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81E-3"/>
                  <c:y val="-1.49E-2"/>
                </c:manualLayout>
              </c:layout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ru-RU" sz="900">
                        <a:solidFill>
                          <a:srgbClr val="FF0000"/>
                        </a:solidFill>
                      </a:rPr>
                      <a:t>43</a:t>
                    </a:r>
                    <a:endParaRPr sz="900">
                      <a:solidFill>
                        <a:srgbClr val="FF0000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900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Федеральный бюджет</c:v>
                </c:pt>
                <c:pt idx="1">
                  <c:v>Бюджет субъекта</c:v>
                </c:pt>
                <c:pt idx="2">
                  <c:v>Местный  бюджет</c:v>
                </c:pt>
                <c:pt idx="3">
                  <c:v>НУБП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43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49125136"/>
        <c:axId val="1249138192"/>
      </c:barChart>
      <c:catAx>
        <c:axId val="1249125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00B050"/>
                </a:solidFill>
                <a:latin typeface="Arial"/>
              </a:defRPr>
            </a:pPr>
            <a:endParaRPr lang="ru-RU"/>
          </a:p>
        </c:txPr>
        <c:crossAx val="1249138192"/>
        <c:crosses val="autoZero"/>
        <c:auto val="1"/>
        <c:lblAlgn val="ctr"/>
        <c:lblOffset val="100"/>
        <c:noMultiLvlLbl val="0"/>
      </c:catAx>
      <c:valAx>
        <c:axId val="1249138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12491251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0.08824</cdr:x>
      <cdr:y>0.27272</cdr:y>
    </cdr:from>
    <cdr:to>
      <cdr:x>0.36765</cdr:x>
      <cdr:y>0.42425</cdr:y>
    </cdr:to>
    <cdr:sp macro="" textlink="">
      <cdr:nvSpPr>
        <cdr:cNvPr id="917572066" name="TextBox 1"/>
        <cdr:cNvSpPr txBox="1"/>
      </cdr:nvSpPr>
      <cdr:spPr bwMode="auto">
        <a:xfrm xmlns:a="http://schemas.openxmlformats.org/drawingml/2006/main">
          <a:off x="457200" y="685800"/>
          <a:ext cx="1447787" cy="3810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>
            <a:defRPr/>
          </a:pPr>
          <a:endParaRPr lang="ru-RU" sz="1600" b="1">
            <a:solidFill>
              <a:schemeClr val="accent3">
                <a:lumMod val="50000"/>
              </a:schemeClr>
            </a:solidFill>
            <a:latin typeface="Times New Roman"/>
            <a:cs typeface="Times New Roman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 bwMode="auto"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0" y="515162"/>
            <a:ext cx="373837" cy="2660002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bk object 17"/>
          <p:cNvSpPr/>
          <p:nvPr/>
        </p:nvSpPr>
        <p:spPr bwMode="auto">
          <a:xfrm>
            <a:off x="422808" y="543712"/>
            <a:ext cx="5082641" cy="2214295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/>
        <p:txBody>
          <a:bodyPr lIns="0" tIns="0" rIns="0" bIns="0"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753010" y="1956145"/>
            <a:ext cx="113976" cy="15217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bk object 17"/>
          <p:cNvSpPr/>
          <p:nvPr/>
        </p:nvSpPr>
        <p:spPr bwMode="auto">
          <a:xfrm>
            <a:off x="734015" y="2217879"/>
            <a:ext cx="151968" cy="152176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8" name="bk object 18"/>
          <p:cNvSpPr/>
          <p:nvPr/>
        </p:nvSpPr>
        <p:spPr bwMode="auto">
          <a:xfrm>
            <a:off x="734015" y="2459864"/>
            <a:ext cx="151961" cy="152176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9" name="bk object 19"/>
          <p:cNvSpPr/>
          <p:nvPr/>
        </p:nvSpPr>
        <p:spPr bwMode="auto">
          <a:xfrm>
            <a:off x="3133711" y="2790248"/>
            <a:ext cx="121265" cy="15217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0" name="bk object 20"/>
          <p:cNvSpPr/>
          <p:nvPr/>
        </p:nvSpPr>
        <p:spPr bwMode="auto">
          <a:xfrm>
            <a:off x="3118255" y="2541852"/>
            <a:ext cx="152176" cy="14504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1" name="bk object 21"/>
          <p:cNvSpPr/>
          <p:nvPr/>
        </p:nvSpPr>
        <p:spPr bwMode="auto">
          <a:xfrm>
            <a:off x="3118255" y="2286533"/>
            <a:ext cx="152176" cy="151955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 bwMode="auto"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 bwMode="auto">
          <a:xfrm>
            <a:off x="3320451" y="700379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288290" y="746314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1960372" y="3017709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288290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4/1/2026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4151376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object 9"/>
          <p:cNvSpPr/>
          <p:nvPr/>
        </p:nvSpPr>
        <p:spPr bwMode="auto">
          <a:xfrm>
            <a:off x="4519472" y="207610"/>
            <a:ext cx="1240523" cy="2752568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368299" y="860424"/>
            <a:ext cx="4998005" cy="100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11437F"/>
                </a:solidFill>
                <a:latin typeface="Times New Roman"/>
                <a:cs typeface="Times New Roman"/>
              </a:rPr>
              <a:t>Итоги деятельности отдела № 15 </a:t>
            </a:r>
            <a:endParaRPr/>
          </a:p>
          <a:p>
            <a:pPr algn="ctr">
              <a:defRPr/>
            </a:pPr>
            <a:r>
              <a:rPr lang="ru-RU" sz="2000" b="1">
                <a:solidFill>
                  <a:srgbClr val="11437F"/>
                </a:solidFill>
                <a:latin typeface="Times New Roman"/>
                <a:cs typeface="Times New Roman"/>
              </a:rPr>
              <a:t>Управления Федерального казначейства по Забайкальскому краю за 2025 год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www.chita.roskazna.ru</a:t>
            </a:r>
            <a:endParaRPr lang="ru-RU" sz="8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492499" y="3029405"/>
            <a:ext cx="2294639" cy="213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>
                <a:solidFill>
                  <a:schemeClr val="bg1">
                    <a:lumMod val="65000"/>
                  </a:schemeClr>
                </a:solidFill>
              </a:rPr>
              <a:t> г. Чита, апрель 202</a:t>
            </a:r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6</a:t>
            </a:r>
            <a:r>
              <a:rPr lang="ru-RU" sz="800">
                <a:solidFill>
                  <a:schemeClr val="bg1">
                    <a:lumMod val="65000"/>
                  </a:schemeClr>
                </a:solidFill>
              </a:rPr>
              <a:t> год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63498" y="2338200"/>
            <a:ext cx="3302366" cy="335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 b="1">
                <a:solidFill>
                  <a:srgbClr val="11437F"/>
                </a:solidFill>
              </a:rPr>
              <a:t>Дондокова Дарима Базаржабоевна</a:t>
            </a:r>
            <a:endParaRPr lang="ru-RU" sz="900">
              <a:solidFill>
                <a:srgbClr val="11437F"/>
              </a:solidFill>
            </a:endParaRPr>
          </a:p>
          <a:p>
            <a:pPr>
              <a:defRPr/>
            </a:pPr>
            <a:r>
              <a:rPr lang="ru-RU" sz="700">
                <a:solidFill>
                  <a:srgbClr val="11437F"/>
                </a:solidFill>
              </a:rPr>
              <a:t>Начальник отдела № 15 УФК по Забайкальскому краю</a:t>
            </a:r>
          </a:p>
        </p:txBody>
      </p:sp>
      <p:sp>
        <p:nvSpPr>
          <p:cNvPr id="16" name="object 2"/>
          <p:cNvSpPr/>
          <p:nvPr/>
        </p:nvSpPr>
        <p:spPr bwMode="auto"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4" name="object 2"/>
          <p:cNvSpPr/>
          <p:nvPr/>
        </p:nvSpPr>
        <p:spPr bwMode="auto"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rcRect r="58907"/>
          <a:stretch/>
        </p:blipFill>
        <p:spPr bwMode="auto">
          <a:xfrm>
            <a:off x="139700" y="54019"/>
            <a:ext cx="355934" cy="3390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430128" y="85304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0476612" name="object 2"/>
          <p:cNvSpPr/>
          <p:nvPr/>
        </p:nvSpPr>
        <p:spPr bwMode="auto">
          <a:xfrm flipV="1">
            <a:off x="0" y="250824"/>
            <a:ext cx="5765798" cy="177167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699195317" name="Рисунок 19"/>
          <p:cNvPicPr>
            <a:picLocks noChangeAspect="1"/>
          </p:cNvPicPr>
          <p:nvPr/>
        </p:nvPicPr>
        <p:blipFill>
          <a:blip r:embed="rId2"/>
          <a:srcRect r="60524"/>
          <a:stretch/>
        </p:blipFill>
        <p:spPr bwMode="auto">
          <a:xfrm>
            <a:off x="139699" y="43317"/>
            <a:ext cx="362952" cy="359905"/>
          </a:xfrm>
          <a:prstGeom prst="rect">
            <a:avLst/>
          </a:prstGeom>
        </p:spPr>
      </p:pic>
      <p:sp>
        <p:nvSpPr>
          <p:cNvPr id="1791347152" name="TextBox 18"/>
          <p:cNvSpPr txBox="1"/>
          <p:nvPr/>
        </p:nvSpPr>
        <p:spPr bwMode="auto">
          <a:xfrm>
            <a:off x="444499" y="69382"/>
            <a:ext cx="2210159" cy="30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2078704446" name="Прямоугольник 25"/>
          <p:cNvSpPr/>
          <p:nvPr/>
        </p:nvSpPr>
        <p:spPr bwMode="auto">
          <a:xfrm>
            <a:off x="1873220" y="479421"/>
            <a:ext cx="2300953" cy="179933"/>
          </a:xfrm>
          <a:prstGeom prst="rect">
            <a:avLst/>
          </a:prstGeom>
        </p:spPr>
        <p:txBody>
          <a:bodyPr wrap="square" lIns="57654" tIns="28827" rIns="57654" bIns="28827">
            <a:spAutoFit/>
          </a:bodyPr>
          <a:lstStyle/>
          <a:p>
            <a:pPr>
              <a:defRPr/>
            </a:pPr>
            <a:r>
              <a:rPr lang="ru-RU" sz="800" b="1" i="0" u="none" strike="noStrike" cap="none" spc="0">
                <a:solidFill>
                  <a:srgbClr val="11437F"/>
                </a:solidFill>
                <a:latin typeface="Arial"/>
                <a:ea typeface="Arial"/>
                <a:cs typeface="Times New Roman"/>
              </a:rPr>
              <a:t>Штатная численность отдела № 15 </a:t>
            </a:r>
            <a:endParaRPr sz="800">
              <a:cs typeface="Times New Roman"/>
            </a:endParaRPr>
          </a:p>
        </p:txBody>
      </p:sp>
      <p:sp>
        <p:nvSpPr>
          <p:cNvPr id="2082201777" name="TextBox 2082201776"/>
          <p:cNvSpPr txBox="1"/>
          <p:nvPr/>
        </p:nvSpPr>
        <p:spPr bwMode="auto">
          <a:xfrm>
            <a:off x="250916" y="713476"/>
            <a:ext cx="210258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800" b="1" u="sng">
                <a:cs typeface="Times New Roman"/>
              </a:rPr>
              <a:t>Штатная численность 10 человек     </a:t>
            </a:r>
            <a:endParaRPr sz="800"/>
          </a:p>
          <a:p>
            <a:pPr algn="l">
              <a:defRPr/>
            </a:pPr>
            <a:r>
              <a:rPr lang="ru-RU" sz="800" b="1" u="sng">
                <a:cs typeface="Times New Roman"/>
              </a:rPr>
              <a:t>Фактическая численность 8 человек</a:t>
            </a:r>
            <a:endParaRPr sz="800" b="1" u="sng">
              <a:cs typeface="Times New Roman"/>
            </a:endParaRPr>
          </a:p>
        </p:txBody>
      </p:sp>
      <p:graphicFrame>
        <p:nvGraphicFramePr>
          <p:cNvPr id="202381164" name="Таблица 20"/>
          <p:cNvGraphicFramePr>
            <a:graphicFrameLocks/>
          </p:cNvGraphicFramePr>
          <p:nvPr/>
        </p:nvGraphicFramePr>
        <p:xfrm>
          <a:off x="321174" y="1134792"/>
          <a:ext cx="5211738" cy="1284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616"/>
                <a:gridCol w="2560122"/>
              </a:tblGrid>
              <a:tr h="256903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Начальник отдела</a:t>
                      </a:r>
                      <a:endParaRPr sz="1000" b="0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>
                    <a:lnL w="3172" algn="ctr">
                      <a:noFill/>
                    </a:lnL>
                    <a:lnR w="6347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2" algn="ctr">
                      <a:noFill/>
                    </a:lnT>
                    <a:lnB w="6347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1</a:t>
                      </a:r>
                      <a:endParaRPr sz="1000" b="0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>
                    <a:lnL w="6347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7" algn="ctr">
                      <a:noFill/>
                    </a:lnR>
                    <a:lnT w="3172" algn="ctr">
                      <a:noFill/>
                    </a:lnT>
                    <a:lnB w="6347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</a:tr>
              <a:tr h="256903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Старший казначей</a:t>
                      </a:r>
                      <a:endParaRPr sz="1000" b="0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>
                    <a:lnL w="3172" algn="ctr">
                      <a:noFill/>
                    </a:lnL>
                    <a:lnR w="6347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7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7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1</a:t>
                      </a:r>
                      <a:endParaRPr sz="1000"/>
                    </a:p>
                  </a:txBody>
                  <a:tcPr anchor="ctr">
                    <a:lnL w="6347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7" algn="ctr">
                      <a:noFill/>
                    </a:lnR>
                    <a:lnT w="6347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7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</a:tr>
              <a:tr h="256903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0" i="0" u="none" strike="noStrike" cap="none" spc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Times New Roman"/>
                        </a:rPr>
                        <a:t>Казначей</a:t>
                      </a:r>
                      <a:endParaRPr sz="1000" b="0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>
                    <a:lnL w="3172" algn="ctr">
                      <a:noFill/>
                    </a:lnL>
                    <a:lnR w="6347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7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7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2</a:t>
                      </a:r>
                      <a:endParaRPr sz="1000"/>
                    </a:p>
                  </a:txBody>
                  <a:tcPr anchor="ctr">
                    <a:lnL w="6347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7" algn="ctr">
                      <a:noFill/>
                    </a:lnR>
                    <a:lnT w="6347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7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</a:tr>
              <a:tr h="256903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Специалист 1 разряда</a:t>
                      </a:r>
                      <a:endParaRPr sz="1000" b="0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>
                    <a:lnL w="3172" algn="ctr">
                      <a:noFill/>
                    </a:lnL>
                    <a:lnR w="6347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7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7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3</a:t>
                      </a:r>
                      <a:endParaRPr sz="1000"/>
                    </a:p>
                  </a:txBody>
                  <a:tcPr anchor="ctr">
                    <a:lnL w="6347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7" algn="ctr">
                      <a:noFill/>
                    </a:lnR>
                    <a:lnT w="6347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7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</a:tr>
              <a:tr h="256903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Специалист 2 разряда</a:t>
                      </a:r>
                      <a:endParaRPr sz="1000" b="0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>
                    <a:lnL w="3171" algn="ctr">
                      <a:noFill/>
                    </a:lnL>
                    <a:lnR w="6346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7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6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1</a:t>
                      </a:r>
                      <a:endParaRPr sz="1000" b="0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>
                    <a:lnL w="6346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6" algn="ctr">
                      <a:noFill/>
                    </a:lnR>
                    <a:lnT w="6347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6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3213610" name="object 2"/>
          <p:cNvSpPr/>
          <p:nvPr/>
        </p:nvSpPr>
        <p:spPr bwMode="auto">
          <a:xfrm flipV="1">
            <a:off x="0" y="250824"/>
            <a:ext cx="5765798" cy="177167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972283721" name="Рисунок 19"/>
          <p:cNvPicPr>
            <a:picLocks noChangeAspect="1"/>
          </p:cNvPicPr>
          <p:nvPr/>
        </p:nvPicPr>
        <p:blipFill>
          <a:blip r:embed="rId2"/>
          <a:srcRect r="60524"/>
          <a:stretch/>
        </p:blipFill>
        <p:spPr bwMode="auto">
          <a:xfrm>
            <a:off x="139699" y="43317"/>
            <a:ext cx="362952" cy="359905"/>
          </a:xfrm>
          <a:prstGeom prst="rect">
            <a:avLst/>
          </a:prstGeom>
        </p:spPr>
      </p:pic>
      <p:sp>
        <p:nvSpPr>
          <p:cNvPr id="1643750281" name="TextBox 18"/>
          <p:cNvSpPr txBox="1"/>
          <p:nvPr/>
        </p:nvSpPr>
        <p:spPr bwMode="auto">
          <a:xfrm>
            <a:off x="444499" y="69382"/>
            <a:ext cx="2210159" cy="30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graphicFrame>
        <p:nvGraphicFramePr>
          <p:cNvPr id="1059004425" name="Диаграмма 1059004424"/>
          <p:cNvGraphicFramePr>
            <a:graphicFrameLocks/>
          </p:cNvGraphicFramePr>
          <p:nvPr/>
        </p:nvGraphicFramePr>
        <p:xfrm>
          <a:off x="249495" y="480618"/>
          <a:ext cx="5160102" cy="1594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61754988" name="Таблица 10"/>
          <p:cNvGraphicFramePr>
            <a:graphicFrameLocks/>
          </p:cNvGraphicFramePr>
          <p:nvPr/>
        </p:nvGraphicFramePr>
        <p:xfrm>
          <a:off x="802778" y="2075556"/>
          <a:ext cx="4226693" cy="991913"/>
        </p:xfrm>
        <a:graphic>
          <a:graphicData uri="http://schemas.openxmlformats.org/drawingml/2006/table">
            <a:tbl>
              <a:tblPr/>
              <a:tblGrid>
                <a:gridCol w="1170000"/>
                <a:gridCol w="720000"/>
                <a:gridCol w="762244"/>
                <a:gridCol w="767754"/>
                <a:gridCol w="793993"/>
              </a:tblGrid>
              <a:tr h="187400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уровень бюджета/ правовой статус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казенные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 b="0" i="0" u="none" strike="noStrike" cap="none" spc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бюджетные</a:t>
                      </a:r>
                      <a:endParaRPr sz="800" b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автономные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НУБП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174700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федеральный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800" b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174700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субъектовый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sz="800" b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174700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местный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latin typeface="Arial"/>
                          <a:ea typeface="Arial"/>
                          <a:cs typeface="Arial"/>
                        </a:rPr>
                        <a:t>15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27</a:t>
                      </a:r>
                      <a:endParaRPr sz="800" b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174700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итого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latin typeface="Arial"/>
                          <a:ea typeface="Arial"/>
                          <a:cs typeface="Arial"/>
                        </a:rPr>
                        <a:t>19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32</a:t>
                      </a:r>
                      <a:endParaRPr sz="800" b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 b="0"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sz="8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8207099" name="Прямоугольник 25"/>
          <p:cNvSpPr/>
          <p:nvPr/>
        </p:nvSpPr>
        <p:spPr bwMode="auto">
          <a:xfrm>
            <a:off x="151731" y="479423"/>
            <a:ext cx="4120560" cy="179933"/>
          </a:xfrm>
          <a:prstGeom prst="rect">
            <a:avLst/>
          </a:prstGeom>
        </p:spPr>
        <p:txBody>
          <a:bodyPr wrap="square" lIns="57655" tIns="28827" rIns="57655" bIns="28827">
            <a:spAutoFit/>
          </a:bodyPr>
          <a:lstStyle/>
          <a:p>
            <a:pPr algn="ctr">
              <a:defRPr/>
            </a:pPr>
            <a:r>
              <a:rPr lang="ru-RU" sz="800" b="1">
                <a:solidFill>
                  <a:srgbClr val="002060"/>
                </a:solidFill>
                <a:cs typeface="Times New Roman"/>
              </a:rPr>
              <a:t>Количество лицевых счетов открытых клиентам отдела № 15 на 01.01.2026</a:t>
            </a:r>
            <a:endParaRPr lang="ru-RU" sz="800">
              <a:solidFill>
                <a:srgbClr val="002060"/>
              </a:solidFill>
              <a:cs typeface="Times New Roman"/>
            </a:endParaRPr>
          </a:p>
        </p:txBody>
      </p:sp>
      <p:sp>
        <p:nvSpPr>
          <p:cNvPr id="764417424" name="object 2"/>
          <p:cNvSpPr/>
          <p:nvPr/>
        </p:nvSpPr>
        <p:spPr bwMode="auto">
          <a:xfrm flipV="1">
            <a:off x="0" y="250823"/>
            <a:ext cx="5765797" cy="177166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064598187" name="Рисунок 8"/>
          <p:cNvPicPr>
            <a:picLocks noChangeAspect="1"/>
          </p:cNvPicPr>
          <p:nvPr/>
        </p:nvPicPr>
        <p:blipFill>
          <a:blip r:embed="rId2"/>
          <a:srcRect r="59942"/>
          <a:stretch/>
        </p:blipFill>
        <p:spPr bwMode="auto">
          <a:xfrm>
            <a:off x="139699" y="43317"/>
            <a:ext cx="368298" cy="359904"/>
          </a:xfrm>
          <a:prstGeom prst="rect">
            <a:avLst/>
          </a:prstGeom>
        </p:spPr>
      </p:pic>
      <p:sp>
        <p:nvSpPr>
          <p:cNvPr id="243417950" name="TextBox 7"/>
          <p:cNvSpPr txBox="1"/>
          <p:nvPr/>
        </p:nvSpPr>
        <p:spPr bwMode="auto">
          <a:xfrm>
            <a:off x="444498" y="69381"/>
            <a:ext cx="2210518" cy="30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graphicFrame>
        <p:nvGraphicFramePr>
          <p:cNvPr id="313739716" name="Таблица 9"/>
          <p:cNvGraphicFramePr>
            <a:graphicFrameLocks/>
          </p:cNvGraphicFramePr>
          <p:nvPr/>
        </p:nvGraphicFramePr>
        <p:xfrm>
          <a:off x="215897" y="708023"/>
          <a:ext cx="5311733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345"/>
                <a:gridCol w="1062345"/>
                <a:gridCol w="1062345"/>
                <a:gridCol w="1062345"/>
                <a:gridCol w="1062345"/>
              </a:tblGrid>
              <a:tr h="13561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>
                          <a:solidFill>
                            <a:schemeClr val="tx1"/>
                          </a:solidFill>
                        </a:rPr>
                        <a:t>БЮДЖЕТ</a:t>
                      </a:r>
                      <a:endParaRPr lang="ru-RU" sz="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>
                          <a:solidFill>
                            <a:schemeClr val="tx1"/>
                          </a:solidFill>
                        </a:rPr>
                        <a:t>ФБ</a:t>
                      </a:r>
                      <a:endParaRPr lang="ru-RU" sz="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>
                          <a:solidFill>
                            <a:schemeClr val="tx1"/>
                          </a:solidFill>
                        </a:rPr>
                        <a:t>КБ</a:t>
                      </a:r>
                      <a:endParaRPr lang="ru-RU" sz="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>
                          <a:solidFill>
                            <a:schemeClr val="tx1"/>
                          </a:solidFill>
                        </a:rPr>
                        <a:t>МБ</a:t>
                      </a:r>
                      <a:endParaRPr lang="ru-RU" sz="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>
                          <a:solidFill>
                            <a:schemeClr val="tx1"/>
                          </a:solidFill>
                        </a:rPr>
                        <a:t>ИТОГО</a:t>
                      </a:r>
                      <a:endParaRPr lang="ru-RU" sz="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01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>
                          <a:solidFill>
                            <a:schemeClr val="dk1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5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03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2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>
                          <a:solidFill>
                            <a:schemeClr val="dk1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600" b="1"/>
                        <a:t>1</a:t>
                      </a:r>
                      <a:r>
                        <a:rPr lang="ru-RU" sz="600" b="1">
                          <a:solidFill>
                            <a:schemeClr val="tx2"/>
                          </a:solidFill>
                          <a:latin typeface="Arial"/>
                          <a:cs typeface="Times New Roman"/>
                        </a:rPr>
                        <a:t>8</a:t>
                      </a: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05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4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7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11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06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600" b="1"/>
                        <a:t>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600" b="1"/>
                        <a:t>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08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14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1</a:t>
                      </a:r>
                      <a:endParaRPr sz="600" b="1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600" b="1"/>
                        <a:t>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20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5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600" b="1"/>
                        <a:t>27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600" b="1"/>
                        <a:t>3</a:t>
                      </a:r>
                      <a:r>
                        <a:rPr lang="ru-RU" sz="600" b="1"/>
                        <a:t>2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2192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 b="1"/>
                        <a:t>21</a:t>
                      </a:r>
                      <a:endParaRPr lang="ru-RU" sz="500" b="1">
                        <a:solidFill>
                          <a:schemeClr val="tx2"/>
                        </a:solidFill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5</a:t>
                      </a:r>
                      <a:endParaRPr sz="600" b="1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27</a:t>
                      </a:r>
                      <a:endParaRPr sz="600" b="1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32</a:t>
                      </a:r>
                      <a:endParaRPr sz="600" b="1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2192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 b="1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1</a:t>
                      </a:r>
                      <a:endParaRPr sz="600" b="1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600" b="1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/>
                        <a:t>1</a:t>
                      </a:r>
                      <a:endParaRPr lang="en-US" sz="600" b="1"/>
                    </a:p>
                  </a:txBody>
                  <a:tcPr anchor="ctr"/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 b="1"/>
                        <a:t>71</a:t>
                      </a:r>
                      <a:endParaRPr lang="ru-RU" sz="5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/>
                        <a:t>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371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 b="1"/>
                        <a:t>ВСЕГО</a:t>
                      </a:r>
                      <a:endParaRPr lang="ru-RU" sz="5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>
                          <a:solidFill>
                            <a:schemeClr val="dk1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12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85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/>
                        <a:t>103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5200302" name="Holder 2"/>
          <p:cNvSpPr>
            <a:spLocks noGrp="1"/>
          </p:cNvSpPr>
          <p:nvPr>
            <p:ph type="ctrTitle"/>
          </p:nvPr>
        </p:nvSpPr>
        <p:spPr bwMode="auto">
          <a:xfrm>
            <a:off x="432433" y="1005903"/>
            <a:ext cx="4901288" cy="183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60116968" name="Holder 3"/>
          <p:cNvSpPr>
            <a:spLocks noGrp="1"/>
          </p:cNvSpPr>
          <p:nvPr>
            <p:ph type="subTitle" idx="4"/>
          </p:nvPr>
        </p:nvSpPr>
        <p:spPr bwMode="auto">
          <a:xfrm>
            <a:off x="864868" y="1817114"/>
            <a:ext cx="4036419" cy="1527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13710356" name="Прямоугольник 25"/>
          <p:cNvSpPr/>
          <p:nvPr/>
        </p:nvSpPr>
        <p:spPr bwMode="auto">
          <a:xfrm>
            <a:off x="151731" y="479422"/>
            <a:ext cx="4121640" cy="179933"/>
          </a:xfrm>
          <a:prstGeom prst="rect">
            <a:avLst/>
          </a:prstGeom>
        </p:spPr>
        <p:txBody>
          <a:bodyPr wrap="square" lIns="57654" tIns="28827" rIns="57654" bIns="28827">
            <a:spAutoFit/>
          </a:bodyPr>
          <a:lstStyle/>
          <a:p>
            <a:pPr algn="ctr">
              <a:defRPr/>
            </a:pPr>
            <a:r>
              <a:rPr lang="ru-RU" sz="800" b="1">
                <a:solidFill>
                  <a:srgbClr val="002060"/>
                </a:solidFill>
                <a:cs typeface="Times New Roman"/>
              </a:rPr>
              <a:t>Количество лицевых счетов открытых клиентам отдела № 15 на 01.04.2026</a:t>
            </a:r>
            <a:endParaRPr lang="ru-RU" sz="800">
              <a:solidFill>
                <a:srgbClr val="002060"/>
              </a:solidFill>
              <a:cs typeface="Times New Roman"/>
            </a:endParaRPr>
          </a:p>
        </p:txBody>
      </p:sp>
      <p:sp>
        <p:nvSpPr>
          <p:cNvPr id="794044630" name="object 2"/>
          <p:cNvSpPr/>
          <p:nvPr/>
        </p:nvSpPr>
        <p:spPr bwMode="auto">
          <a:xfrm flipV="1">
            <a:off x="0" y="250822"/>
            <a:ext cx="5765796" cy="177165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859323831" name="Рисунок 8"/>
          <p:cNvPicPr>
            <a:picLocks noChangeAspect="1"/>
          </p:cNvPicPr>
          <p:nvPr/>
        </p:nvPicPr>
        <p:blipFill>
          <a:blip r:embed="rId2"/>
          <a:srcRect r="59942"/>
          <a:stretch/>
        </p:blipFill>
        <p:spPr bwMode="auto">
          <a:xfrm>
            <a:off x="139698" y="43317"/>
            <a:ext cx="368297" cy="359903"/>
          </a:xfrm>
          <a:prstGeom prst="rect">
            <a:avLst/>
          </a:prstGeom>
        </p:spPr>
      </p:pic>
      <p:sp>
        <p:nvSpPr>
          <p:cNvPr id="1602891730" name="TextBox 7"/>
          <p:cNvSpPr txBox="1"/>
          <p:nvPr/>
        </p:nvSpPr>
        <p:spPr bwMode="auto">
          <a:xfrm>
            <a:off x="444497" y="69381"/>
            <a:ext cx="2210877" cy="30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graphicFrame>
        <p:nvGraphicFramePr>
          <p:cNvPr id="209863837" name="Таблица 9"/>
          <p:cNvGraphicFramePr>
            <a:graphicFrameLocks/>
          </p:cNvGraphicFramePr>
          <p:nvPr/>
        </p:nvGraphicFramePr>
        <p:xfrm>
          <a:off x="215896" y="708022"/>
          <a:ext cx="5311731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344"/>
                <a:gridCol w="1062344"/>
                <a:gridCol w="1062344"/>
                <a:gridCol w="1062344"/>
                <a:gridCol w="1062344"/>
              </a:tblGrid>
              <a:tr h="13561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>
                          <a:solidFill>
                            <a:schemeClr val="tx1"/>
                          </a:solidFill>
                        </a:rPr>
                        <a:t>БЮДЖЕТ</a:t>
                      </a:r>
                      <a:endParaRPr lang="ru-RU" sz="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>
                          <a:solidFill>
                            <a:schemeClr val="tx1"/>
                          </a:solidFill>
                        </a:rPr>
                        <a:t>ФБ</a:t>
                      </a:r>
                      <a:endParaRPr lang="ru-RU" sz="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>
                          <a:solidFill>
                            <a:schemeClr val="tx1"/>
                          </a:solidFill>
                        </a:rPr>
                        <a:t>КБ</a:t>
                      </a:r>
                      <a:endParaRPr lang="ru-RU" sz="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>
                          <a:solidFill>
                            <a:schemeClr val="tx1"/>
                          </a:solidFill>
                        </a:rPr>
                        <a:t>МБ</a:t>
                      </a:r>
                      <a:endParaRPr lang="ru-RU" sz="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>
                          <a:solidFill>
                            <a:schemeClr val="tx1"/>
                          </a:solidFill>
                        </a:rPr>
                        <a:t>ИТОГО</a:t>
                      </a:r>
                      <a:endParaRPr lang="ru-RU" sz="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01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>
                          <a:solidFill>
                            <a:schemeClr val="dk1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5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03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2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>
                          <a:solidFill>
                            <a:schemeClr val="dk1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6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7</a:t>
                      </a:r>
                      <a:endParaRPr sz="600" b="1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05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4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7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11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06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600" b="1"/>
                        <a:t>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600" b="1"/>
                        <a:t>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08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14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1</a:t>
                      </a:r>
                      <a:endParaRPr sz="600" b="1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600" b="1"/>
                        <a:t>1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80</a:t>
                      </a:r>
                      <a:endParaRPr lang="ru-RU" sz="6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/>
                        <a:t>5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600" b="1"/>
                        <a:t>27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600" b="1"/>
                        <a:t>3</a:t>
                      </a:r>
                      <a:r>
                        <a:rPr lang="ru-RU" sz="600" b="1"/>
                        <a:t>2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2192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 b="1"/>
                        <a:t>90</a:t>
                      </a:r>
                      <a:endParaRPr lang="ru-RU" sz="500" b="1">
                        <a:solidFill>
                          <a:schemeClr val="tx2"/>
                        </a:solidFill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600" b="1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1</a:t>
                      </a:r>
                      <a:endParaRPr sz="600" b="1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1</a:t>
                      </a:r>
                      <a:endParaRPr sz="600" b="1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  <a:tr h="12192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 b="1"/>
                        <a:t>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600" b="1">
                        <a:solidFill>
                          <a:schemeClr val="tx1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6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/>
                        <a:t>1</a:t>
                      </a:r>
                      <a:endParaRPr lang="en-US" sz="600" b="1"/>
                    </a:p>
                  </a:txBody>
                  <a:tcPr anchor="ctr"/>
                </a:tc>
              </a:tr>
              <a:tr h="1371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500" b="1"/>
                        <a:t>ВСЕГО</a:t>
                      </a:r>
                      <a:endParaRPr lang="ru-RU" sz="500" b="1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600" b="1">
                          <a:solidFill>
                            <a:schemeClr val="dk1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6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58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00" b="1"/>
                        <a:t>70</a:t>
                      </a:r>
                      <a:endParaRPr lang="ru-RU" sz="600" b="1">
                        <a:solidFill>
                          <a:schemeClr val="tx2"/>
                        </a:solidFill>
                        <a:latin typeface="Arial"/>
                        <a:cs typeface="Times New Roman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r="61105"/>
          <a:stretch/>
        </p:blipFill>
        <p:spPr bwMode="auto">
          <a:xfrm>
            <a:off x="139700" y="43319"/>
            <a:ext cx="357605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444500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835101" y="555624"/>
            <a:ext cx="4483918" cy="274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200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Количество документов, обработанных отделом № 15 в 2025 году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73100" y="832624"/>
          <a:ext cx="4648200" cy="2244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1219200"/>
                <a:gridCol w="1219200"/>
              </a:tblGrid>
              <a:tr h="36368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r>
                        <a:rPr lang="ru-RU" sz="1200" b="1" i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i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документа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Исполнено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Отклонено</a:t>
                      </a:r>
                      <a:r>
                        <a:rPr lang="ru-RU" sz="1200"/>
                        <a:t> </a:t>
                      </a:r>
                    </a:p>
                  </a:txBody>
                  <a:tcPr/>
                </a:tc>
              </a:tr>
              <a:tr h="36892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Расходные</a:t>
                      </a:r>
                      <a:r>
                        <a:rPr lang="ru-RU" sz="1200"/>
                        <a:t> </a:t>
                      </a:r>
                      <a:r>
                        <a:rPr lang="ru-RU" sz="1200">
                          <a:latin typeface="Times New Roman"/>
                          <a:cs typeface="Times New Roman"/>
                        </a:rPr>
                        <a:t>расписания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4432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210</a:t>
                      </a:r>
                    </a:p>
                  </a:txBody>
                  <a:tcPr/>
                </a:tc>
              </a:tr>
              <a:tr h="34600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Платежные</a:t>
                      </a:r>
                      <a:r>
                        <a:rPr lang="ru-RU" sz="1200"/>
                        <a:t> </a:t>
                      </a:r>
                      <a:r>
                        <a:rPr lang="ru-RU" sz="1200">
                          <a:latin typeface="Times New Roman"/>
                          <a:cs typeface="Times New Roman"/>
                        </a:rPr>
                        <a:t>документы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51861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3621</a:t>
                      </a:r>
                    </a:p>
                  </a:txBody>
                  <a:tcPr/>
                </a:tc>
              </a:tr>
              <a:tr h="34600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Бюджетные</a:t>
                      </a:r>
                      <a:r>
                        <a:rPr lang="ru-RU" sz="1200"/>
                        <a:t> </a:t>
                      </a:r>
                      <a:r>
                        <a:rPr lang="ru-RU" sz="1200">
                          <a:latin typeface="Times New Roman"/>
                          <a:cs typeface="Times New Roman"/>
                        </a:rPr>
                        <a:t>обязательства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603</a:t>
                      </a:r>
                    </a:p>
                  </a:txBody>
                  <a:tcPr/>
                </a:tc>
              </a:tr>
              <a:tr h="34600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Денежные</a:t>
                      </a:r>
                      <a:r>
                        <a:rPr lang="ru-RU" sz="1200"/>
                        <a:t> </a:t>
                      </a:r>
                      <a:r>
                        <a:rPr lang="ru-RU" sz="1200">
                          <a:latin typeface="Times New Roman"/>
                          <a:cs typeface="Times New Roman"/>
                        </a:rPr>
                        <a:t>обязательства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237</a:t>
                      </a:r>
                    </a:p>
                  </a:txBody>
                  <a:tcPr/>
                </a:tc>
              </a:tr>
              <a:tr h="34600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1">
                          <a:latin typeface="Times New Roman"/>
                          <a:cs typeface="Times New Roman"/>
                        </a:rPr>
                        <a:t>Итого: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b="1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lang="ru-RU" sz="1200" b="1">
                          <a:latin typeface="Times New Roman"/>
                          <a:cs typeface="Times New Roman"/>
                        </a:rPr>
                        <a:t>9359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b="1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lang="ru-RU" sz="1200" b="1">
                          <a:latin typeface="Times New Roman"/>
                          <a:cs typeface="Times New Roman"/>
                        </a:rPr>
                        <a:t>671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r="61105"/>
          <a:stretch/>
        </p:blipFill>
        <p:spPr bwMode="auto">
          <a:xfrm>
            <a:off x="139700" y="43319"/>
            <a:ext cx="357605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435142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20699" y="804352"/>
          <a:ext cx="4737099" cy="18465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20758"/>
                <a:gridCol w="2403642"/>
              </a:tblGrid>
              <a:tr h="167739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solidFill>
                            <a:srgbClr val="0070C0"/>
                          </a:solidFill>
                        </a:rPr>
                        <a:t>Исполнительные документы</a:t>
                      </a:r>
                      <a:r>
                        <a:rPr lang="en-US" sz="1000" u="none" strike="noStrike">
                          <a:solidFill>
                            <a:srgbClr val="0070C0"/>
                          </a:solidFill>
                        </a:rPr>
                        <a:t/>
                      </a:r>
                      <a:br>
                        <a:rPr lang="en-US" sz="1000" u="none" strike="noStrike">
                          <a:solidFill>
                            <a:srgbClr val="0070C0"/>
                          </a:solidFill>
                        </a:rPr>
                      </a:br>
                      <a:r>
                        <a:rPr lang="ru-RU" sz="1000" b="1" i="0" u="none" strike="noStrike">
                          <a:solidFill>
                            <a:srgbClr val="0070C0"/>
                          </a:solidFill>
                          <a:latin typeface="Calibri"/>
                        </a:rPr>
                        <a:t>42 шт.</a:t>
                      </a:r>
                    </a:p>
                    <a:p>
                      <a:pPr algn="ctr">
                        <a:defRPr/>
                      </a:pPr>
                      <a:r>
                        <a:rPr lang="ru-RU" sz="1000" b="1" i="0" u="none" strike="noStrike">
                          <a:solidFill>
                            <a:srgbClr val="0070C0"/>
                          </a:solidFill>
                          <a:latin typeface="Calibri"/>
                        </a:rPr>
                        <a:t>49733 тыс. руб.</a:t>
                      </a:r>
                      <a:endParaRPr/>
                    </a:p>
                    <a:p>
                      <a:pPr algn="ctr">
                        <a:defRPr/>
                      </a:pPr>
                      <a:endParaRPr lang="en-US" sz="1000" b="1" i="0" u="none" strike="noStrike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solidFill>
                            <a:srgbClr val="0070C0"/>
                          </a:solidFill>
                        </a:rPr>
                        <a:t>Решения налоговых органов</a:t>
                      </a:r>
                      <a:br>
                        <a:rPr lang="ru-RU" sz="1000" u="none" strike="noStrike">
                          <a:solidFill>
                            <a:srgbClr val="0070C0"/>
                          </a:solidFill>
                        </a:rPr>
                      </a:br>
                      <a:r>
                        <a:rPr lang="ru-RU" sz="1000" b="1" u="none" strike="noStrike">
                          <a:solidFill>
                            <a:srgbClr val="0070C0"/>
                          </a:solidFill>
                        </a:rPr>
                        <a:t>1 шт.</a:t>
                      </a:r>
                    </a:p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solidFill>
                            <a:srgbClr val="0070C0"/>
                          </a:solidFill>
                        </a:rPr>
                        <a:t>1486 тыс. руб.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000" b="1" u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L="7620" marR="7620" marT="7620" marB="0"/>
                </a:tc>
              </a:tr>
            </a:tbl>
          </a:graphicData>
        </a:graphic>
      </p:graphicFrame>
      <p:sp>
        <p:nvSpPr>
          <p:cNvPr id="2" name="Скругленный прямоугольник 1"/>
          <p:cNvSpPr/>
          <p:nvPr/>
        </p:nvSpPr>
        <p:spPr bwMode="auto">
          <a:xfrm>
            <a:off x="599344" y="1557234"/>
            <a:ext cx="1066800" cy="6858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900">
                <a:solidFill>
                  <a:prstClr val="white"/>
                </a:solidFill>
              </a:rPr>
              <a:t>Казенные учреждения </a:t>
            </a:r>
            <a:endParaRPr/>
          </a:p>
          <a:p>
            <a:pPr algn="ctr">
              <a:defRPr/>
            </a:pPr>
            <a:r>
              <a:rPr lang="ru-RU" sz="900">
                <a:solidFill>
                  <a:prstClr val="white"/>
                </a:solidFill>
              </a:rPr>
              <a:t>22 шт.</a:t>
            </a:r>
          </a:p>
          <a:p>
            <a:pPr algn="ctr">
              <a:defRPr/>
            </a:pPr>
            <a:r>
              <a:rPr lang="ru-RU" sz="900">
                <a:solidFill>
                  <a:prstClr val="white"/>
                </a:solidFill>
              </a:rPr>
              <a:t>25482 тыс. руб.</a:t>
            </a:r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1735530" y="1557234"/>
            <a:ext cx="1066800" cy="6858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900">
                <a:solidFill>
                  <a:prstClr val="white"/>
                </a:solidFill>
              </a:rPr>
              <a:t>Бюджетные учреждения</a:t>
            </a:r>
            <a:endParaRPr/>
          </a:p>
          <a:p>
            <a:pPr algn="ctr">
              <a:defRPr/>
            </a:pPr>
            <a:r>
              <a:rPr lang="ru-RU" sz="900">
                <a:solidFill>
                  <a:prstClr val="white"/>
                </a:solidFill>
              </a:rPr>
              <a:t>20 шт.</a:t>
            </a:r>
          </a:p>
          <a:p>
            <a:pPr algn="ctr">
              <a:defRPr/>
            </a:pPr>
            <a:r>
              <a:rPr lang="ru-RU" sz="900">
                <a:solidFill>
                  <a:prstClr val="white"/>
                </a:solidFill>
              </a:rPr>
              <a:t>24251 тыс. руб.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3555940" y="1557234"/>
            <a:ext cx="1066800" cy="6858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900">
                <a:solidFill>
                  <a:prstClr val="white"/>
                </a:solidFill>
              </a:rPr>
              <a:t>Бюджетные учреждения</a:t>
            </a:r>
            <a:endParaRPr/>
          </a:p>
          <a:p>
            <a:pPr algn="ctr">
              <a:defRPr/>
            </a:pPr>
            <a:r>
              <a:rPr lang="ru-RU" sz="900">
                <a:solidFill>
                  <a:prstClr val="white"/>
                </a:solidFill>
              </a:rPr>
              <a:t>1 шт.</a:t>
            </a:r>
          </a:p>
          <a:p>
            <a:pPr algn="ctr">
              <a:defRPr/>
            </a:pPr>
            <a:r>
              <a:rPr lang="ru-RU" sz="900">
                <a:solidFill>
                  <a:prstClr val="white"/>
                </a:solidFill>
              </a:rPr>
              <a:t>1486 тыс. руб.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object 9"/>
          <p:cNvSpPr/>
          <p:nvPr/>
        </p:nvSpPr>
        <p:spPr bwMode="auto">
          <a:xfrm>
            <a:off x="4525275" y="223271"/>
            <a:ext cx="1240523" cy="2752568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r="63432"/>
          <a:stretch/>
        </p:blipFill>
        <p:spPr bwMode="auto">
          <a:xfrm>
            <a:off x="139701" y="43319"/>
            <a:ext cx="336216" cy="3599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449849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13" name="TextBox 9"/>
          <p:cNvSpPr txBox="1"/>
          <p:nvPr/>
        </p:nvSpPr>
        <p:spPr bwMode="auto">
          <a:xfrm>
            <a:off x="122322" y="1383837"/>
            <a:ext cx="3788982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2000">
              <a:solidFill>
                <a:srgbClr val="11437F"/>
              </a:solidFill>
              <a:latin typeface="+mj-lt"/>
              <a:cs typeface="Arial"/>
            </a:endParaRPr>
          </a:p>
        </p:txBody>
      </p:sp>
      <p:pic>
        <p:nvPicPr>
          <p:cNvPr id="749209391" name="Рисунок 74920939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111153" y="440815"/>
            <a:ext cx="1454528" cy="1081344"/>
          </a:xfrm>
          <a:prstGeom prst="rect">
            <a:avLst/>
          </a:prstGeom>
        </p:spPr>
      </p:pic>
      <p:pic>
        <p:nvPicPr>
          <p:cNvPr id="1575455384" name="Рисунок 157545538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07805" y="459108"/>
            <a:ext cx="1315873" cy="924728"/>
          </a:xfrm>
          <a:prstGeom prst="rect">
            <a:avLst/>
          </a:prstGeom>
        </p:spPr>
      </p:pic>
      <p:pic>
        <p:nvPicPr>
          <p:cNvPr id="828357472" name="Рисунок 82835747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821828" y="449769"/>
            <a:ext cx="1566727" cy="1072390"/>
          </a:xfrm>
          <a:prstGeom prst="rect">
            <a:avLst/>
          </a:prstGeom>
        </p:spPr>
      </p:pic>
      <p:pic>
        <p:nvPicPr>
          <p:cNvPr id="490028166" name="Рисунок 490028165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07808" y="1383836"/>
            <a:ext cx="1246939" cy="1540715"/>
          </a:xfrm>
          <a:prstGeom prst="rect">
            <a:avLst/>
          </a:prstGeom>
        </p:spPr>
      </p:pic>
      <p:pic>
        <p:nvPicPr>
          <p:cNvPr id="1044629939" name="Рисунок 1044629938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554748" y="1081446"/>
            <a:ext cx="1197820" cy="1843106"/>
          </a:xfrm>
          <a:prstGeom prst="rect">
            <a:avLst/>
          </a:prstGeom>
        </p:spPr>
      </p:pic>
      <p:pic>
        <p:nvPicPr>
          <p:cNvPr id="237128027" name="Рисунок 237128026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485489" y="459108"/>
            <a:ext cx="1336338" cy="1216586"/>
          </a:xfrm>
          <a:prstGeom prst="rect">
            <a:avLst/>
          </a:prstGeom>
        </p:spPr>
      </p:pic>
      <p:pic>
        <p:nvPicPr>
          <p:cNvPr id="676268164" name="Рисунок 676268163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2752569" y="1522159"/>
            <a:ext cx="1112807" cy="1393054"/>
          </a:xfrm>
          <a:prstGeom prst="rect">
            <a:avLst/>
          </a:prstGeom>
        </p:spPr>
      </p:pic>
      <p:pic>
        <p:nvPicPr>
          <p:cNvPr id="1213970324" name="Рисунок 1213970323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3854424" y="1522159"/>
            <a:ext cx="1711257" cy="13832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4494949" name="object 2"/>
          <p:cNvSpPr/>
          <p:nvPr/>
        </p:nvSpPr>
        <p:spPr bwMode="auto">
          <a:xfrm flipV="1">
            <a:off x="0" y="250824"/>
            <a:ext cx="5765798" cy="177167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755402072" name="Рисунок 8"/>
          <p:cNvPicPr>
            <a:picLocks noChangeAspect="1"/>
          </p:cNvPicPr>
          <p:nvPr/>
        </p:nvPicPr>
        <p:blipFill>
          <a:blip r:embed="rId2"/>
          <a:srcRect r="59942"/>
          <a:stretch/>
        </p:blipFill>
        <p:spPr bwMode="auto">
          <a:xfrm>
            <a:off x="139700" y="43317"/>
            <a:ext cx="368299" cy="359905"/>
          </a:xfrm>
          <a:prstGeom prst="rect">
            <a:avLst/>
          </a:prstGeom>
        </p:spPr>
      </p:pic>
      <p:sp>
        <p:nvSpPr>
          <p:cNvPr id="1643702616" name="TextBox 7"/>
          <p:cNvSpPr txBox="1"/>
          <p:nvPr/>
        </p:nvSpPr>
        <p:spPr bwMode="auto">
          <a:xfrm>
            <a:off x="444499" y="69382"/>
            <a:ext cx="2210159" cy="30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pic>
        <p:nvPicPr>
          <p:cNvPr id="443439975" name="Рисунок 44343997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5761" y="574575"/>
            <a:ext cx="1405664" cy="735103"/>
          </a:xfrm>
          <a:prstGeom prst="rect">
            <a:avLst/>
          </a:prstGeom>
        </p:spPr>
      </p:pic>
      <p:pic>
        <p:nvPicPr>
          <p:cNvPr id="2026910625" name="Рисунок 202691062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5761" y="1551278"/>
            <a:ext cx="1355921" cy="684808"/>
          </a:xfrm>
          <a:prstGeom prst="rect">
            <a:avLst/>
          </a:prstGeom>
        </p:spPr>
      </p:pic>
      <p:pic>
        <p:nvPicPr>
          <p:cNvPr id="1162731971" name="Рисунок 116273197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6425" y="518978"/>
            <a:ext cx="1820178" cy="1192400"/>
          </a:xfrm>
          <a:prstGeom prst="rect">
            <a:avLst/>
          </a:prstGeom>
        </p:spPr>
      </p:pic>
      <p:pic>
        <p:nvPicPr>
          <p:cNvPr id="411675038" name="Рисунок 41167503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176425" y="2005558"/>
            <a:ext cx="1520588" cy="849983"/>
          </a:xfrm>
          <a:prstGeom prst="rect">
            <a:avLst/>
          </a:prstGeom>
        </p:spPr>
      </p:pic>
      <p:pic>
        <p:nvPicPr>
          <p:cNvPr id="123064501" name="Рисунок 123064500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206227" y="679076"/>
            <a:ext cx="1341458" cy="872202"/>
          </a:xfrm>
          <a:prstGeom prst="rect">
            <a:avLst/>
          </a:prstGeom>
        </p:spPr>
      </p:pic>
      <p:pic>
        <p:nvPicPr>
          <p:cNvPr id="1811073512" name="Рисунок 181107351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996603" y="1974614"/>
            <a:ext cx="1413835" cy="911871"/>
          </a:xfrm>
          <a:prstGeom prst="rect">
            <a:avLst/>
          </a:prstGeom>
        </p:spPr>
      </p:pic>
      <p:sp>
        <p:nvSpPr>
          <p:cNvPr id="1758954780" name="TextBox 9"/>
          <p:cNvSpPr txBox="1"/>
          <p:nvPr/>
        </p:nvSpPr>
        <p:spPr bwMode="auto">
          <a:xfrm>
            <a:off x="334015" y="1309678"/>
            <a:ext cx="1247667" cy="183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600" b="0">
                <a:solidFill>
                  <a:srgbClr val="11437F"/>
                </a:solidFill>
                <a:latin typeface="Arial"/>
                <a:cs typeface="Arial"/>
              </a:rPr>
              <a:t>МОУ СОШ №33 п. Давенда</a:t>
            </a:r>
            <a:endParaRPr sz="600">
              <a:solidFill>
                <a:srgbClr val="11437F"/>
              </a:solidFill>
              <a:latin typeface="Arial"/>
              <a:cs typeface="Arial"/>
            </a:endParaRPr>
          </a:p>
        </p:txBody>
      </p:sp>
      <p:sp>
        <p:nvSpPr>
          <p:cNvPr id="338386677" name="TextBox 9"/>
          <p:cNvSpPr txBox="1"/>
          <p:nvPr/>
        </p:nvSpPr>
        <p:spPr bwMode="auto">
          <a:xfrm>
            <a:off x="2398186" y="1710444"/>
            <a:ext cx="1251987" cy="274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600" b="0">
                <a:solidFill>
                  <a:srgbClr val="11437F"/>
                </a:solidFill>
                <a:latin typeface="Arial"/>
                <a:cs typeface="Arial"/>
              </a:rPr>
              <a:t>МОУ СОШ №33 п. Давенда</a:t>
            </a:r>
            <a:endParaRPr sz="600">
              <a:solidFill>
                <a:srgbClr val="11437F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sz="600">
                <a:solidFill>
                  <a:srgbClr val="11437F"/>
                </a:solidFill>
                <a:latin typeface="Arial"/>
                <a:cs typeface="Arial"/>
              </a:rPr>
              <a:t>(ШКОЛА-САД)</a:t>
            </a:r>
          </a:p>
        </p:txBody>
      </p:sp>
      <p:sp>
        <p:nvSpPr>
          <p:cNvPr id="972557772" name="TextBox 9"/>
          <p:cNvSpPr txBox="1"/>
          <p:nvPr/>
        </p:nvSpPr>
        <p:spPr bwMode="auto">
          <a:xfrm>
            <a:off x="385023" y="2247310"/>
            <a:ext cx="1087139" cy="183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600" b="0">
                <a:solidFill>
                  <a:srgbClr val="11437F"/>
                </a:solidFill>
                <a:latin typeface="Arial"/>
                <a:cs typeface="Arial"/>
              </a:rPr>
              <a:t>МДОУ д/с №2 Березка</a:t>
            </a:r>
            <a:endParaRPr sz="600">
              <a:solidFill>
                <a:srgbClr val="11437F"/>
              </a:solidFill>
              <a:latin typeface="Arial"/>
              <a:cs typeface="Arial"/>
            </a:endParaRPr>
          </a:p>
        </p:txBody>
      </p:sp>
      <p:sp>
        <p:nvSpPr>
          <p:cNvPr id="1779459749" name="Правая фигурная скобка 1779459748"/>
          <p:cNvSpPr/>
          <p:nvPr/>
        </p:nvSpPr>
        <p:spPr bwMode="auto">
          <a:xfrm>
            <a:off x="1631424" y="679076"/>
            <a:ext cx="466066" cy="1393649"/>
          </a:xfrm>
          <a:prstGeom prst="rightBrace">
            <a:avLst>
              <a:gd name="adj1" fmla="val 8333"/>
              <a:gd name="adj2" fmla="val 51283"/>
            </a:avLst>
          </a:prstGeom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cxnSp>
        <p:nvCxnSpPr>
          <p:cNvPr id="2" name="Прямая соединительная линия 1"/>
          <p:cNvCxnSpPr>
            <a:cxnSpLocks/>
          </p:cNvCxnSpPr>
          <p:nvPr/>
        </p:nvCxnSpPr>
        <p:spPr bwMode="auto">
          <a:xfrm>
            <a:off x="3996603" y="942126"/>
            <a:ext cx="209624" cy="0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>
            <a:off x="3996603" y="1615526"/>
            <a:ext cx="648374" cy="359087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>
            <a:cxnSpLocks/>
          </p:cNvCxnSpPr>
          <p:nvPr/>
        </p:nvCxnSpPr>
        <p:spPr bwMode="auto">
          <a:xfrm>
            <a:off x="2364220" y="1711377"/>
            <a:ext cx="0" cy="294179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8428009" name="object 2"/>
          <p:cNvSpPr/>
          <p:nvPr/>
        </p:nvSpPr>
        <p:spPr bwMode="auto">
          <a:xfrm flipV="1">
            <a:off x="0" y="250823"/>
            <a:ext cx="5765797" cy="177166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901934127" name="Рисунок 8"/>
          <p:cNvPicPr>
            <a:picLocks noChangeAspect="1"/>
          </p:cNvPicPr>
          <p:nvPr/>
        </p:nvPicPr>
        <p:blipFill>
          <a:blip r:embed="rId2"/>
          <a:srcRect r="59942"/>
          <a:stretch/>
        </p:blipFill>
        <p:spPr bwMode="auto">
          <a:xfrm>
            <a:off x="139699" y="43317"/>
            <a:ext cx="368298" cy="359904"/>
          </a:xfrm>
          <a:prstGeom prst="rect">
            <a:avLst/>
          </a:prstGeom>
        </p:spPr>
      </p:pic>
      <p:sp>
        <p:nvSpPr>
          <p:cNvPr id="1874606827" name="TextBox 7"/>
          <p:cNvSpPr txBox="1"/>
          <p:nvPr/>
        </p:nvSpPr>
        <p:spPr bwMode="auto">
          <a:xfrm>
            <a:off x="444498" y="69381"/>
            <a:ext cx="2210518" cy="30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2068328365" name="TextBox 9"/>
          <p:cNvSpPr txBox="1"/>
          <p:nvPr/>
        </p:nvSpPr>
        <p:spPr bwMode="auto">
          <a:xfrm>
            <a:off x="690328" y="1185538"/>
            <a:ext cx="3785382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000" b="1">
                <a:solidFill>
                  <a:srgbClr val="11437F"/>
                </a:solidFill>
                <a:latin typeface="Arial"/>
                <a:cs typeface="Arial"/>
              </a:rPr>
              <a:t>Спасибо за внимание!</a:t>
            </a:r>
            <a:endParaRPr lang="ru-RU" sz="2000">
              <a:solidFill>
                <a:srgbClr val="11437F"/>
              </a:solidFill>
              <a:latin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105" y="464877"/>
            <a:ext cx="1243692" cy="27556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365</Words>
  <Application>Microsoft Office PowerPoint</Application>
  <DocSecurity>0</DocSecurity>
  <PresentationFormat>Произвольный</PresentationFormat>
  <Paragraphs>185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subject/>
  <dc:creator>Елизавета Арбатова</dc:creator>
  <cp:keywords/>
  <dc:description/>
  <cp:lastModifiedBy>Деревцова Татьяна Алексеевна</cp:lastModifiedBy>
  <cp:revision>181</cp:revision>
  <dcterms:created xsi:type="dcterms:W3CDTF">2019-07-31T16:47:50Z</dcterms:created>
  <dcterms:modified xsi:type="dcterms:W3CDTF">2026-04-01T01:27:10Z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